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swald Medium"/>
      <p:regular r:id="rId18"/>
      <p:bold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IVXcwje/uUuh3u357KbyEOwvt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Medium-bold.fntdata"/><Relationship Id="rId6" Type="http://schemas.openxmlformats.org/officeDocument/2006/relationships/slide" Target="slides/slide1.xml"/><Relationship Id="rId18" Type="http://schemas.openxmlformats.org/officeDocument/2006/relationships/font" Target="fonts/Oswal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Each thread resemble a relationship so it’s very important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good terms with each others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9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17.png"/><Relationship Id="rId7" Type="http://schemas.openxmlformats.org/officeDocument/2006/relationships/image" Target="../media/image8.jpg"/><Relationship Id="rId8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037" y="-18000"/>
            <a:ext cx="9240074" cy="51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0"/>
          <p:cNvPicPr preferRelativeResize="0"/>
          <p:nvPr/>
        </p:nvPicPr>
        <p:blipFill rotWithShape="1">
          <a:blip r:embed="rId3">
            <a:alphaModFix/>
          </a:blip>
          <a:srcRect b="0" l="0" r="0" t="6428"/>
          <a:stretch/>
        </p:blipFill>
        <p:spPr>
          <a:xfrm>
            <a:off x="0" y="0"/>
            <a:ext cx="9144003" cy="57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0"/>
          <p:cNvSpPr txBox="1"/>
          <p:nvPr>
            <p:ph type="title"/>
          </p:nvPr>
        </p:nvSpPr>
        <p:spPr>
          <a:xfrm>
            <a:off x="191650" y="755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rPr b="1" lang="en" sz="1600">
                <a:latin typeface="Impact"/>
                <a:ea typeface="Impact"/>
                <a:cs typeface="Impact"/>
                <a:sym typeface="Impact"/>
              </a:rPr>
              <a:t>Team Members</a:t>
            </a:r>
            <a:endParaRPr b="1" sz="1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10"/>
          <p:cNvSpPr txBox="1"/>
          <p:nvPr/>
        </p:nvSpPr>
        <p:spPr>
          <a:xfrm>
            <a:off x="301537" y="1736021"/>
            <a:ext cx="4017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Raghad Albarqi - Animator / Director</a:t>
            </a:r>
            <a:endParaRPr b="0" i="0" sz="1400" u="none" cap="none" strike="noStrike">
              <a:solidFill>
                <a:srgbClr val="000000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Khawlah Alhalawani - Producer</a:t>
            </a:r>
            <a:endParaRPr b="0" i="0" sz="1400" u="none" cap="none" strike="noStrike">
              <a:solidFill>
                <a:srgbClr val="000000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Editor for 360/ VR film  - TBC</a:t>
            </a:r>
            <a:endParaRPr b="0" i="0" sz="1400" u="none" cap="none" strike="noStrike">
              <a:solidFill>
                <a:srgbClr val="000000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Sound Mixer for 360/VR film - TBC </a:t>
            </a:r>
            <a:endParaRPr b="0" i="0" sz="1400" u="none" cap="none" strike="noStrike">
              <a:solidFill>
                <a:srgbClr val="000000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1412839" y="7059948"/>
            <a:ext cx="4398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0"/>
          <p:cNvSpPr txBox="1"/>
          <p:nvPr>
            <p:ph type="title"/>
          </p:nvPr>
        </p:nvSpPr>
        <p:spPr>
          <a:xfrm>
            <a:off x="503400" y="1163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940"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Team Members</a:t>
            </a:r>
            <a:endParaRPr b="1" sz="1940"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b="1" sz="144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858"/>
            <a:ext cx="9193526" cy="517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1"/>
          <p:cNvSpPr txBox="1"/>
          <p:nvPr/>
        </p:nvSpPr>
        <p:spPr>
          <a:xfrm>
            <a:off x="406975" y="2000225"/>
            <a:ext cx="49875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Resources required by Creative Solutions?</a:t>
            </a:r>
            <a:endParaRPr b="1" i="0" sz="2000" u="none" cap="none" strike="noStrike">
              <a:solidFill>
                <a:schemeClr val="dk1"/>
              </a:solidFill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Mentoring</a:t>
            </a:r>
            <a:endParaRPr b="1" i="0" sz="1700" u="none" cap="none" strike="noStrike">
              <a:solidFill>
                <a:schemeClr val="dk1"/>
              </a:solidFill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Funding </a:t>
            </a:r>
            <a:endParaRPr b="1" i="0" sz="2000" u="none" cap="none" strike="noStrike">
              <a:solidFill>
                <a:schemeClr val="dk1"/>
              </a:solidFill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9E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type="title"/>
          </p:nvPr>
        </p:nvSpPr>
        <p:spPr>
          <a:xfrm>
            <a:off x="3167925" y="2112300"/>
            <a:ext cx="218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THANK YOU!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"/>
            <a:ext cx="9144000" cy="515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EAFC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>
            <p:ph type="title"/>
          </p:nvPr>
        </p:nvSpPr>
        <p:spPr>
          <a:xfrm>
            <a:off x="1225525" y="1851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Logline</a:t>
            </a:r>
            <a:endParaRPr b="1" sz="3420"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1163250" y="2046700"/>
            <a:ext cx="4898700" cy="3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492"/>
              <a:buNone/>
            </a:pPr>
            <a:r>
              <a:t/>
            </a:r>
            <a:endParaRPr b="1" i="1" sz="3145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492"/>
              <a:buNone/>
            </a:pPr>
            <a:r>
              <a:rPr b="1" i="1" lang="en" sz="3145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WHISPER DOWN THE LANE </a:t>
            </a:r>
            <a:r>
              <a:rPr lang="en" sz="3145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:</a:t>
            </a:r>
            <a:r>
              <a:rPr lang="en" sz="3045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3345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An experimental, animated short movie that takes us on a linear journey, following a string of interconnected phone calls between five individuals that eventually escalate to a bigger conflict. </a:t>
            </a:r>
            <a:endParaRPr sz="3345">
              <a:solidFill>
                <a:schemeClr val="dk1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74952"/>
              <a:buNone/>
            </a:pPr>
            <a:r>
              <a:t/>
            </a:r>
            <a:endParaRPr sz="2166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74952"/>
              <a:buNone/>
            </a:pPr>
            <a:r>
              <a:t/>
            </a:r>
            <a:endParaRPr sz="2166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360"/>
              <a:buNone/>
            </a:pPr>
            <a:r>
              <a:t/>
            </a:r>
            <a:endParaRPr b="1" sz="4492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44497"/>
              <a:buNone/>
            </a:pPr>
            <a:r>
              <a:t/>
            </a:r>
            <a:endParaRPr sz="11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15789"/>
              <a:buNone/>
            </a:pPr>
            <a:r>
              <a:t/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15789"/>
              <a:buNone/>
            </a:pPr>
            <a:r>
              <a:t/>
            </a:r>
            <a:endParaRPr b="1" sz="1200">
              <a:solidFill>
                <a:srgbClr val="FFF9E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15789"/>
              <a:buNone/>
            </a:pPr>
            <a:r>
              <a:t/>
            </a:r>
            <a:endParaRPr b="1" sz="1200">
              <a:solidFill>
                <a:srgbClr val="FFF9E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15789"/>
              <a:buNone/>
            </a:pPr>
            <a:r>
              <a:t/>
            </a:r>
            <a:endParaRPr b="1" sz="1200">
              <a:solidFill>
                <a:srgbClr val="FFF9E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9445"/>
              <a:buNone/>
            </a:pPr>
            <a:r>
              <a:t/>
            </a:r>
            <a:endParaRPr b="1" sz="1900">
              <a:solidFill>
                <a:srgbClr val="FFF9E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9445"/>
              <a:buNone/>
            </a:pPr>
            <a:r>
              <a:t/>
            </a:r>
            <a:endParaRPr b="1" sz="1900">
              <a:solidFill>
                <a:srgbClr val="FFF9E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3"/>
              <a:buFont typeface="Arial"/>
              <a:buNone/>
            </a:pPr>
            <a:r>
              <a:t/>
            </a:r>
            <a:endParaRPr b="1" sz="1900">
              <a:solidFill>
                <a:srgbClr val="FFF9E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1052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6" name="Google Shape;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453" y="-128706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/>
          <p:nvPr>
            <p:ph type="title"/>
          </p:nvPr>
        </p:nvSpPr>
        <p:spPr>
          <a:xfrm>
            <a:off x="1211975" y="2021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The target audience, market and USP </a:t>
            </a:r>
            <a:endParaRPr sz="3500"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1280250" y="24382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Genre:</a:t>
            </a:r>
            <a:r>
              <a:rPr lang="en" sz="11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 Animation - Experimental - Drama</a:t>
            </a:r>
            <a:endParaRPr sz="1200">
              <a:solidFill>
                <a:schemeClr val="dk1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Age group:</a:t>
            </a:r>
            <a:r>
              <a:rPr lang="en" sz="12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 13 - 60 Years old</a:t>
            </a:r>
            <a:endParaRPr sz="1200">
              <a:solidFill>
                <a:schemeClr val="dk1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Industry:</a:t>
            </a:r>
            <a:r>
              <a:rPr lang="en" sz="12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 Art/ Entertainment - Film and Animation </a:t>
            </a:r>
            <a:endParaRPr sz="1200">
              <a:solidFill>
                <a:schemeClr val="dk1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Where: </a:t>
            </a:r>
            <a:r>
              <a:rPr lang="en" sz="12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Film Festivals, Galleries possibly (Streaming platform)</a:t>
            </a:r>
            <a:endParaRPr sz="1200">
              <a:solidFill>
                <a:schemeClr val="dk1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Duration:</a:t>
            </a:r>
            <a:r>
              <a:rPr lang="en" sz="12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 4:00 - 5:30 MINS</a:t>
            </a:r>
            <a:endParaRPr sz="1200">
              <a:solidFill>
                <a:schemeClr val="dk1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Style:</a:t>
            </a:r>
            <a:r>
              <a:rPr lang="en" sz="1200">
                <a:solidFill>
                  <a:schemeClr val="dk1"/>
                </a:solidFill>
                <a:highlight>
                  <a:srgbClr val="FFF9EE"/>
                </a:highlight>
                <a:latin typeface="Oswald"/>
                <a:ea typeface="Oswald"/>
                <a:cs typeface="Oswald"/>
                <a:sym typeface="Oswald"/>
              </a:rPr>
              <a:t> 2D Animation /Mixed media</a:t>
            </a:r>
            <a:endParaRPr sz="1200">
              <a:solidFill>
                <a:schemeClr val="dk1"/>
              </a:solidFill>
              <a:highlight>
                <a:srgbClr val="FFF9EE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Why VR, and What will the audience Experience?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" name="Google Shape;89;p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1- The use of VR can demonstrate the thickness of the threads, which resemble the relationships between each character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2621"/>
            <a:ext cx="9144003" cy="75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26195"/>
            <a:ext cx="9144003" cy="138410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 txBox="1"/>
          <p:nvPr>
            <p:ph idx="1" type="body"/>
          </p:nvPr>
        </p:nvSpPr>
        <p:spPr>
          <a:xfrm>
            <a:off x="492400" y="2778100"/>
            <a:ext cx="1238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SCENE 1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6"/>
          <p:cNvSpPr txBox="1"/>
          <p:nvPr>
            <p:ph idx="1" type="body"/>
          </p:nvPr>
        </p:nvSpPr>
        <p:spPr>
          <a:xfrm>
            <a:off x="2173525" y="2806400"/>
            <a:ext cx="1238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SCENE 2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6"/>
          <p:cNvSpPr txBox="1"/>
          <p:nvPr>
            <p:ph idx="1" type="body"/>
          </p:nvPr>
        </p:nvSpPr>
        <p:spPr>
          <a:xfrm>
            <a:off x="3952950" y="2851250"/>
            <a:ext cx="1238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SCENE 3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09250"/>
            <a:ext cx="8839204" cy="17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>
            <p:ph idx="1" type="body"/>
          </p:nvPr>
        </p:nvSpPr>
        <p:spPr>
          <a:xfrm>
            <a:off x="311700" y="547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2- The use of VR clearly shows space between the characters, emphasizing their relationship Also the depth of the objects in the background.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7"/>
          <p:cNvPicPr preferRelativeResize="0"/>
          <p:nvPr/>
        </p:nvPicPr>
        <p:blipFill rotWithShape="1">
          <a:blip r:embed="rId4">
            <a:alphaModFix/>
          </a:blip>
          <a:srcRect b="0" l="5409" r="0" t="0"/>
          <a:stretch/>
        </p:blipFill>
        <p:spPr>
          <a:xfrm>
            <a:off x="171375" y="3011025"/>
            <a:ext cx="8801249" cy="12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5">
            <a:alphaModFix/>
          </a:blip>
          <a:srcRect b="19464" l="0" r="0" t="10540"/>
          <a:stretch/>
        </p:blipFill>
        <p:spPr>
          <a:xfrm>
            <a:off x="445400" y="4306825"/>
            <a:ext cx="8086948" cy="7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150" y="412300"/>
            <a:ext cx="2597596" cy="147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9918" y="432335"/>
            <a:ext cx="2985582" cy="168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150" y="1885555"/>
            <a:ext cx="2597596" cy="146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7279" y="2181167"/>
            <a:ext cx="3514348" cy="287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7">
            <a:alphaModFix/>
          </a:blip>
          <a:srcRect b="54220" l="34132" r="33648" t="7919"/>
          <a:stretch/>
        </p:blipFill>
        <p:spPr>
          <a:xfrm>
            <a:off x="2796750" y="141425"/>
            <a:ext cx="2615398" cy="2268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8"/>
          <p:cNvGrpSpPr/>
          <p:nvPr/>
        </p:nvGrpSpPr>
        <p:grpSpPr>
          <a:xfrm>
            <a:off x="199150" y="3352896"/>
            <a:ext cx="2784429" cy="1617414"/>
            <a:chOff x="199150" y="3352896"/>
            <a:chExt cx="2784429" cy="1617414"/>
          </a:xfrm>
        </p:grpSpPr>
        <p:pic>
          <p:nvPicPr>
            <p:cNvPr id="113" name="Google Shape;113;p8"/>
            <p:cNvPicPr preferRelativeResize="0"/>
            <p:nvPr/>
          </p:nvPicPr>
          <p:blipFill rotWithShape="1">
            <a:blip r:embed="rId8">
              <a:alphaModFix/>
            </a:blip>
            <a:srcRect b="-5075" l="0" r="-2459" t="0"/>
            <a:stretch/>
          </p:blipFill>
          <p:spPr>
            <a:xfrm>
              <a:off x="199150" y="3352896"/>
              <a:ext cx="2784429" cy="1617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8"/>
            <p:cNvPicPr preferRelativeResize="0"/>
            <p:nvPr/>
          </p:nvPicPr>
          <p:blipFill rotWithShape="1">
            <a:blip r:embed="rId5">
              <a:alphaModFix/>
            </a:blip>
            <a:srcRect b="27231" l="57439" r="32915" t="64572"/>
            <a:stretch/>
          </p:blipFill>
          <p:spPr>
            <a:xfrm>
              <a:off x="1274276" y="4355073"/>
              <a:ext cx="250556" cy="1202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8"/>
          <p:cNvSpPr txBox="1"/>
          <p:nvPr/>
        </p:nvSpPr>
        <p:spPr>
          <a:xfrm>
            <a:off x="36525" y="0"/>
            <a:ext cx="676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3 -The film itself is a cycle of (interactions, colors, and emotions)</a:t>
            </a:r>
            <a:endParaRPr b="0" i="0" sz="15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6" name="Google Shape;116;p8"/>
          <p:cNvGrpSpPr/>
          <p:nvPr/>
        </p:nvGrpSpPr>
        <p:grpSpPr>
          <a:xfrm>
            <a:off x="6037643" y="3175423"/>
            <a:ext cx="3027859" cy="1722181"/>
            <a:chOff x="6037643" y="3175423"/>
            <a:chExt cx="3027859" cy="1722181"/>
          </a:xfrm>
        </p:grpSpPr>
        <p:sp>
          <p:nvSpPr>
            <p:cNvPr id="117" name="Google Shape;117;p8"/>
            <p:cNvSpPr/>
            <p:nvPr/>
          </p:nvSpPr>
          <p:spPr>
            <a:xfrm>
              <a:off x="7403525" y="4312225"/>
              <a:ext cx="389700" cy="103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" name="Google Shape;118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37643" y="3175423"/>
              <a:ext cx="3027859" cy="1722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8"/>
            <p:cNvSpPr/>
            <p:nvPr/>
          </p:nvSpPr>
          <p:spPr>
            <a:xfrm>
              <a:off x="7403525" y="4312225"/>
              <a:ext cx="831300" cy="103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"/>
            <p:cNvSpPr txBox="1"/>
            <p:nvPr/>
          </p:nvSpPr>
          <p:spPr>
            <a:xfrm>
              <a:off x="7336925" y="4233313"/>
              <a:ext cx="675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b="0" i="0" lang="en" sz="500" u="none" cap="none" strike="noStrike">
                  <a:solidFill>
                    <a:srgbClr val="000000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Wife</a:t>
              </a:r>
              <a:endParaRPr b="0" i="0" sz="500" u="none" cap="none" strike="noStrike">
                <a:solidFill>
                  <a:srgbClr val="000000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9"/>
          <p:cNvSpPr txBox="1"/>
          <p:nvPr>
            <p:ph idx="1" type="body"/>
          </p:nvPr>
        </p:nvSpPr>
        <p:spPr>
          <a:xfrm>
            <a:off x="4535205" y="1222388"/>
            <a:ext cx="8462100" cy="30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38461"/>
              <a:buNone/>
            </a:pPr>
            <a:r>
              <a:t/>
            </a:r>
            <a:endParaRPr sz="5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rPr b="1" lang="en" sz="6800">
                <a:solidFill>
                  <a:schemeClr val="dk1"/>
                </a:solidFill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Platform</a:t>
            </a:r>
            <a:endParaRPr b="1" sz="6800">
              <a:solidFill>
                <a:schemeClr val="dk1"/>
              </a:solidFill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7200">
                <a:solidFill>
                  <a:schemeClr val="dk1"/>
                </a:solidFill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 Oculus Quest 2</a:t>
            </a:r>
            <a:endParaRPr sz="7200">
              <a:solidFill>
                <a:schemeClr val="dk1"/>
              </a:solidFill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7200">
                <a:solidFill>
                  <a:schemeClr val="dk1"/>
                </a:solidFill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 Softwares </a:t>
            </a:r>
            <a:endParaRPr sz="7200">
              <a:solidFill>
                <a:schemeClr val="dk1"/>
              </a:solidFill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" sz="6400">
                <a:solidFill>
                  <a:schemeClr val="dk1"/>
                </a:solidFill>
                <a:highlight>
                  <a:srgbClr val="FFF9EE"/>
                </a:highlight>
                <a:latin typeface="Impact"/>
                <a:ea typeface="Impact"/>
                <a:cs typeface="Impact"/>
                <a:sym typeface="Impact"/>
              </a:rPr>
              <a:t>(Unity, After Effects, Photoshop, Premiere, Audition )</a:t>
            </a:r>
            <a:endParaRPr sz="6400">
              <a:solidFill>
                <a:schemeClr val="dk1"/>
              </a:solidFill>
              <a:highlight>
                <a:srgbClr val="FFF9EE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t/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303413"/>
              <a:buNone/>
            </a:pPr>
            <a:r>
              <a:t/>
            </a:r>
            <a:endParaRPr sz="237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30"/>
              <a:buFont typeface="Arial"/>
              <a:buNone/>
            </a:pPr>
            <a:r>
              <a:t/>
            </a:r>
            <a:endParaRPr sz="225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12765"/>
              <a:buNone/>
            </a:pPr>
            <a:r>
              <a:t/>
            </a:r>
            <a:endParaRPr sz="3384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